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7562850" cy="10688638"/>
  <p:notesSz cx="10688638" cy="75628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96" d="100"/>
          <a:sy n="96" d="100"/>
        </p:scale>
        <p:origin x="24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9966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51D3D-50E1-F842-FD4D-7852A99B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1D91C8-4BF7-F596-5A23-345C356206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FC32CF-9787-EB09-29D5-3A641D67D4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F3F68D-51D2-05FA-6812-777AC1D820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187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oster/logo_watermark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05840" y="4480560"/>
            <a:ext cx="9601200" cy="3772814"/>
          </a:xfrm>
          <a:prstGeom prst="rect">
            <a:avLst/>
          </a:prstGeom>
        </p:spPr>
      </p:pic>
      <p:pic>
        <p:nvPicPr>
          <p:cNvPr id="3" name="Image 1" descr="/home/claude/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6644" y="256032"/>
            <a:ext cx="1828800" cy="717804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57200" y="987552"/>
            <a:ext cx="6647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8B1E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ЗАСГИЙН ГАЗРЫН ХЭРЭГЖҮҮЛЭГЧ АГЕНТЛАГ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1"/>
          <p:cNvSpPr txBox="1"/>
          <p:nvPr/>
        </p:nvSpPr>
        <p:spPr>
          <a:xfrm>
            <a:off x="457200" y="1170432"/>
            <a:ext cx="66476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8B1E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“ХӨРӨНГӨ ОРУУЛАЛТ, ХУДАЛДААНЫ ГАЗАР”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/>
          <p:cNvSpPr txBox="1"/>
          <p:nvPr/>
        </p:nvSpPr>
        <p:spPr>
          <a:xfrm>
            <a:off x="365760" y="1444752"/>
            <a:ext cx="68305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ГАДААДЫН ХӨРӨНГӨ ОРУУЛАГЧИЙН ТОДОРХОЙЛОЛТ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/>
          <p:cNvSpPr txBox="1"/>
          <p:nvPr/>
        </p:nvSpPr>
        <p:spPr>
          <a:xfrm>
            <a:off x="365760" y="1883664"/>
            <a:ext cx="6830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365760" y="2286000"/>
            <a:ext cx="6830568" cy="960120"/>
          </a:xfrm>
          <a:prstGeom prst="roundRect">
            <a:avLst>
              <a:gd name="adj" fmla="val 7619"/>
            </a:avLst>
          </a:prstGeom>
          <a:solidFill>
            <a:srgbClr val="F4F6FB">
              <a:alpha val="82000"/>
            </a:srgbClr>
          </a:solidFill>
          <a:ln w="9525">
            <a:solidFill>
              <a:srgbClr val="D8DEEA"/>
            </a:solidFill>
            <a:prstDash val="solid"/>
          </a:ln>
          <a:effectLst>
            <a:outerShdw blurRad="50800" dist="12700" dir="5400000" algn="bl" rotWithShape="0">
              <a:srgbClr val="888888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 txBox="1"/>
          <p:nvPr/>
        </p:nvSpPr>
        <p:spPr>
          <a:xfrm>
            <a:off x="548640" y="2359152"/>
            <a:ext cx="6464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Тодорхойлолтын тухай</a:t>
            </a: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/>
          <p:cNvSpPr txBox="1"/>
          <p:nvPr/>
        </p:nvSpPr>
        <p:spPr>
          <a:xfrm>
            <a:off x="548640" y="2596896"/>
            <a:ext cx="646480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9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“Хөрөнгө оруулалт, худалдааны газар” нь гадаадын хөрөнгө оруулалттай аж ахуйн нэгжийн хөрөнгө оруулагч, гүйцэтгэх удирдлага, төлөөлөгчид энэхүү тодорхойлолтыг олгодог. Үүгээр гадаадын хөрөнгө оруулагч Гадаадын иргэн, харьяатын газарт хандан Монгол Улс</a:t>
            </a:r>
            <a:r>
              <a:rPr lang="mn-MN" sz="9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ын виз,</a:t>
            </a:r>
            <a:r>
              <a:rPr lang="en-US" sz="9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оршин суух зөвшөөр</a:t>
            </a:r>
            <a:r>
              <a:rPr lang="mn-MN" sz="9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лийн</a:t>
            </a:r>
            <a:r>
              <a:rPr lang="en-US" sz="9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үйлчилгээ авах боломжтой.</a:t>
            </a:r>
            <a:endParaRPr lang="en-US" sz="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365760" y="3401568"/>
            <a:ext cx="6830568" cy="2148840"/>
          </a:xfrm>
          <a:prstGeom prst="roundRect">
            <a:avLst>
              <a:gd name="adj" fmla="val 3404"/>
            </a:avLst>
          </a:prstGeom>
          <a:solidFill>
            <a:srgbClr val="F4F6FB">
              <a:alpha val="82000"/>
            </a:srgbClr>
          </a:solidFill>
          <a:ln w="9525">
            <a:solidFill>
              <a:srgbClr val="D8DEEA"/>
            </a:solidFill>
            <a:prstDash val="solid"/>
          </a:ln>
          <a:effectLst>
            <a:outerShdw blurRad="50800" dist="12700" dir="5400000" algn="bl" rotWithShape="0">
              <a:srgbClr val="888888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 txBox="1"/>
          <p:nvPr/>
        </p:nvSpPr>
        <p:spPr>
          <a:xfrm>
            <a:off x="548640" y="3474720"/>
            <a:ext cx="6464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Үйлчилгээ авах алхмууд</a:t>
            </a: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9"/>
          <p:cNvSpPr txBox="1"/>
          <p:nvPr/>
        </p:nvSpPr>
        <p:spPr>
          <a:xfrm>
            <a:off x="594360" y="3785616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0"/>
          <p:cNvSpPr txBox="1"/>
          <p:nvPr/>
        </p:nvSpPr>
        <p:spPr>
          <a:xfrm>
            <a:off x="923544" y="3799332"/>
            <a:ext cx="2779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86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E-Business.mn систем рүү нэвтэрч “Үйлчилгээ авах” товч дарна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1"/>
          <p:cNvSpPr txBox="1"/>
          <p:nvPr/>
        </p:nvSpPr>
        <p:spPr>
          <a:xfrm>
            <a:off x="594360" y="4206240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2"/>
          <p:cNvSpPr txBox="1"/>
          <p:nvPr/>
        </p:nvSpPr>
        <p:spPr>
          <a:xfrm>
            <a:off x="923544" y="4224527"/>
            <a:ext cx="2779776" cy="310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</a:pPr>
            <a:r>
              <a:rPr lang="mn-MN" sz="86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Үйлчилгээ хайх хэсэгт </a:t>
            </a:r>
            <a:r>
              <a:rPr lang="en-US" sz="86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“Гадаадын хөрөнгө оруулагчийн тодорхойлолт” </a:t>
            </a:r>
            <a:r>
              <a:rPr lang="mn-MN" sz="86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гэж бичнэ.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3"/>
          <p:cNvSpPr txBox="1"/>
          <p:nvPr/>
        </p:nvSpPr>
        <p:spPr>
          <a:xfrm>
            <a:off x="594360" y="4626864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4"/>
          <p:cNvSpPr txBox="1"/>
          <p:nvPr/>
        </p:nvSpPr>
        <p:spPr>
          <a:xfrm>
            <a:off x="923544" y="4658868"/>
            <a:ext cx="2779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86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“Гадаадын хөрөнгө оруулагчийн тодорхойлолт” үйлчилгээг сонгоно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5"/>
          <p:cNvSpPr txBox="1"/>
          <p:nvPr/>
        </p:nvSpPr>
        <p:spPr>
          <a:xfrm>
            <a:off x="594360" y="5047488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6"/>
          <p:cNvSpPr txBox="1"/>
          <p:nvPr/>
        </p:nvSpPr>
        <p:spPr>
          <a:xfrm>
            <a:off x="941303" y="5099410"/>
            <a:ext cx="281217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86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ХУР сервисийн мэдээллийг шалгаж, хүсэлт үүсгэнэ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7"/>
          <p:cNvSpPr txBox="1"/>
          <p:nvPr/>
        </p:nvSpPr>
        <p:spPr>
          <a:xfrm>
            <a:off x="3950208" y="3785616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8"/>
          <p:cNvSpPr txBox="1"/>
          <p:nvPr/>
        </p:nvSpPr>
        <p:spPr>
          <a:xfrm>
            <a:off x="4261104" y="3845052"/>
            <a:ext cx="27797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86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 бөглөнө (албан тушаалаа зөв сонгоно)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19"/>
          <p:cNvSpPr txBox="1"/>
          <p:nvPr/>
        </p:nvSpPr>
        <p:spPr>
          <a:xfrm>
            <a:off x="3950208" y="4206240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20"/>
          <p:cNvSpPr txBox="1"/>
          <p:nvPr/>
        </p:nvSpPr>
        <p:spPr>
          <a:xfrm>
            <a:off x="4261104" y="4274820"/>
            <a:ext cx="277977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86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Шаардлагатай бичиг баримтыг хавсаргана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21"/>
          <p:cNvSpPr txBox="1"/>
          <p:nvPr/>
        </p:nvSpPr>
        <p:spPr>
          <a:xfrm>
            <a:off x="3950208" y="4626864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22"/>
          <p:cNvSpPr txBox="1"/>
          <p:nvPr/>
        </p:nvSpPr>
        <p:spPr>
          <a:xfrm>
            <a:off x="4279392" y="4672584"/>
            <a:ext cx="27797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86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Холбоо барих мэдээллээ бөглөж хүсэлтийг илгээнэ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3"/>
          <p:cNvSpPr txBox="1"/>
          <p:nvPr/>
        </p:nvSpPr>
        <p:spPr>
          <a:xfrm>
            <a:off x="3950208" y="5047488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24"/>
          <p:cNvSpPr txBox="1"/>
          <p:nvPr/>
        </p:nvSpPr>
        <p:spPr>
          <a:xfrm>
            <a:off x="4279392" y="5029200"/>
            <a:ext cx="2779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86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Үр дүнгээ хүлээн авна — шийдвэрлэх хугацаа ажлын 2 хоног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hape 25"/>
          <p:cNvSpPr/>
          <p:nvPr/>
        </p:nvSpPr>
        <p:spPr>
          <a:xfrm>
            <a:off x="365760" y="5669280"/>
            <a:ext cx="6830568" cy="1417320"/>
          </a:xfrm>
          <a:prstGeom prst="roundRect">
            <a:avLst>
              <a:gd name="adj" fmla="val 5161"/>
            </a:avLst>
          </a:prstGeom>
          <a:solidFill>
            <a:srgbClr val="F4F6FB">
              <a:alpha val="82000"/>
            </a:srgbClr>
          </a:solidFill>
          <a:ln w="9525">
            <a:solidFill>
              <a:srgbClr val="D8DEEA"/>
            </a:solidFill>
            <a:prstDash val="solid"/>
          </a:ln>
          <a:effectLst>
            <a:outerShdw blurRad="50800" dist="12700" dir="5400000" algn="bl" rotWithShape="0">
              <a:srgbClr val="888888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Text 26"/>
          <p:cNvSpPr txBox="1"/>
          <p:nvPr/>
        </p:nvSpPr>
        <p:spPr>
          <a:xfrm>
            <a:off x="548640" y="5742432"/>
            <a:ext cx="6464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Бүрдүүлэх бичиг баримт</a:t>
            </a: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27"/>
          <p:cNvSpPr txBox="1"/>
          <p:nvPr/>
        </p:nvSpPr>
        <p:spPr>
          <a:xfrm>
            <a:off x="594360" y="6035040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buSzPct val="100000"/>
              <a:buChar char="▪"/>
            </a:pPr>
            <a:r>
              <a:rPr lang="en-US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Паспортын нүүр </a:t>
            </a:r>
            <a:r>
              <a:rPr lang="mn-MN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хэсгийн зургийг</a:t>
            </a:r>
            <a:r>
              <a:rPr lang="en-US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тод </a:t>
            </a:r>
            <a:r>
              <a:rPr lang="mn-MN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дарж </a:t>
            </a:r>
            <a:r>
              <a:rPr lang="en-US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PDF</a:t>
            </a:r>
            <a:r>
              <a:rPr lang="mn-MN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файл болгож оруулах </a:t>
            </a:r>
            <a:endParaRPr lang="en-US" sz="9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28"/>
          <p:cNvSpPr txBox="1"/>
          <p:nvPr/>
        </p:nvSpPr>
        <p:spPr>
          <a:xfrm>
            <a:off x="594360" y="6249924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buSzPct val="100000"/>
              <a:buChar char="▪"/>
            </a:pPr>
            <a:r>
              <a:rPr lang="en-US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Байгууллагын дансны сүүлийн 6 сарын </a:t>
            </a:r>
            <a:r>
              <a:rPr lang="en-US" sz="93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хуулга</a:t>
            </a:r>
            <a:r>
              <a:rPr lang="en-US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PDF</a:t>
            </a:r>
            <a:r>
              <a:rPr lang="mn-MN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файл болгож оруулах </a:t>
            </a:r>
            <a:endParaRPr lang="en-US" sz="9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29"/>
          <p:cNvSpPr txBox="1"/>
          <p:nvPr/>
        </p:nvSpPr>
        <p:spPr>
          <a:xfrm>
            <a:off x="594360" y="6464808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buSzPct val="100000"/>
              <a:buChar char="▪"/>
            </a:pPr>
            <a:r>
              <a:rPr lang="en-US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Нийгмийн даатгалын НД7, НД8 лавлагаа — сүүлийн 3 сарын</a:t>
            </a:r>
            <a:r>
              <a:rPr lang="mn-MN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PDF </a:t>
            </a:r>
            <a:r>
              <a:rPr lang="mn-MN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 болгож оруулах </a:t>
            </a:r>
            <a:endParaRPr lang="en-US" sz="9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30"/>
          <p:cNvSpPr txBox="1"/>
          <p:nvPr/>
        </p:nvSpPr>
        <p:spPr>
          <a:xfrm>
            <a:off x="594360" y="6679692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buSzPct val="100000"/>
              <a:buChar char="▪"/>
            </a:pPr>
            <a:r>
              <a:rPr lang="en-US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Төлөөлөгчөөр дамжуулж хүсэлт гаргаж байгаа бол — томилгооны тушаал/шийдвэр PDF</a:t>
            </a:r>
            <a:r>
              <a:rPr lang="mn-MN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файл болгож оруулах </a:t>
            </a:r>
            <a:endParaRPr lang="en-US" sz="9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31"/>
          <p:cNvSpPr txBox="1"/>
          <p:nvPr/>
        </p:nvSpPr>
        <p:spPr>
          <a:xfrm>
            <a:off x="594360" y="6839712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mn-MN" sz="820" i="1" dirty="0">
                <a:solidFill>
                  <a:srgbClr val="8B1E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820" i="1" dirty="0" err="1">
                <a:solidFill>
                  <a:srgbClr val="8B1E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Олон</a:t>
            </a:r>
            <a:r>
              <a:rPr lang="en-US" sz="820" i="1" dirty="0">
                <a:solidFill>
                  <a:srgbClr val="8B1E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хуудастай баримтыг нэг PDF файл болгож нэгтгэнэ (жишээ: НД7 3 хуудас + НД8 2 хуудас = 1 PDF)</a:t>
            </a:r>
            <a:endParaRPr lang="en-US" sz="8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hape 32"/>
          <p:cNvSpPr/>
          <p:nvPr/>
        </p:nvSpPr>
        <p:spPr>
          <a:xfrm>
            <a:off x="365760" y="7242048"/>
            <a:ext cx="6830568" cy="1051560"/>
          </a:xfrm>
          <a:prstGeom prst="roundRect">
            <a:avLst>
              <a:gd name="adj" fmla="val 6957"/>
            </a:avLst>
          </a:prstGeom>
          <a:solidFill>
            <a:srgbClr val="FBF3E7">
              <a:alpha val="82000"/>
            </a:srgbClr>
          </a:solidFill>
          <a:ln w="9525">
            <a:solidFill>
              <a:srgbClr val="D8DEEA"/>
            </a:solidFill>
            <a:prstDash val="solid"/>
          </a:ln>
          <a:effectLst>
            <a:outerShdw blurRad="50800" dist="12700" dir="5400000" algn="bl" rotWithShape="0">
              <a:srgbClr val="888888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7" name="Image 2" descr="/home/claude/poster/qrico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2" y="7406640"/>
            <a:ext cx="713232" cy="713232"/>
          </a:xfrm>
          <a:prstGeom prst="rect">
            <a:avLst/>
          </a:prstGeom>
        </p:spPr>
      </p:pic>
      <p:sp>
        <p:nvSpPr>
          <p:cNvPr id="38" name="Text 33"/>
          <p:cNvSpPr txBox="1"/>
          <p:nvPr/>
        </p:nvSpPr>
        <p:spPr>
          <a:xfrm>
            <a:off x="1371600" y="7360920"/>
            <a:ext cx="5669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QR код — хуурамчаас хамгаална</a:t>
            </a: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 34"/>
          <p:cNvSpPr txBox="1"/>
          <p:nvPr/>
        </p:nvSpPr>
        <p:spPr>
          <a:xfrm>
            <a:off x="1371600" y="7607808"/>
            <a:ext cx="5669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Тодорхойлолт бүр өвөрмөц QR кодтой олгогддог тул хуурамчаар үйлдэх боломжгүй. Гар утасны камераар уншуулснаар баримтын жинхэнэ эсэхийг хэн ч, хаанаас ч шууд бөгөөд шуурхай шалгах боломжтой.</a:t>
            </a:r>
            <a:endParaRPr lang="en-US" sz="9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hape 37"/>
          <p:cNvSpPr/>
          <p:nvPr/>
        </p:nvSpPr>
        <p:spPr>
          <a:xfrm>
            <a:off x="365760" y="8412480"/>
            <a:ext cx="6830568" cy="914400"/>
          </a:xfrm>
          <a:prstGeom prst="roundRect">
            <a:avLst>
              <a:gd name="adj" fmla="val 6957"/>
            </a:avLst>
          </a:prstGeom>
          <a:solidFill>
            <a:srgbClr val="F4F6FB">
              <a:alpha val="82000"/>
            </a:srgbClr>
          </a:solidFill>
          <a:ln w="9525">
            <a:solidFill>
              <a:srgbClr val="D8DEEA"/>
            </a:solidFill>
            <a:prstDash val="solid"/>
          </a:ln>
          <a:effectLst>
            <a:outerShdw blurRad="50800" dist="12700" dir="5400000" algn="bl" rotWithShape="0">
              <a:srgbClr val="888888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3" name="Text 38"/>
          <p:cNvSpPr txBox="1"/>
          <p:nvPr/>
        </p:nvSpPr>
        <p:spPr>
          <a:xfrm>
            <a:off x="548640" y="8485632"/>
            <a:ext cx="6464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mn-MN" sz="115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Анхаарах зүйлс</a:t>
            </a:r>
            <a:endParaRPr lang="mn-MN" sz="11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39"/>
          <p:cNvSpPr txBox="1"/>
          <p:nvPr/>
        </p:nvSpPr>
        <p:spPr>
          <a:xfrm>
            <a:off x="594360" y="8778240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buSzPct val="100000"/>
              <a:buChar char="▪"/>
            </a:pPr>
            <a:r>
              <a:rPr lang="mn-MN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Гүйцэтгэх захирлын нэр дээрх тоон гарын үсгээр нэвтэрсэн байх шаардлагатай</a:t>
            </a:r>
            <a:endParaRPr lang="mn-MN" sz="9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40"/>
          <p:cNvSpPr txBox="1"/>
          <p:nvPr/>
        </p:nvSpPr>
        <p:spPr>
          <a:xfrm>
            <a:off x="594360" y="8993124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buSzPct val="100000"/>
              <a:buChar char="▪"/>
            </a:pPr>
            <a:r>
              <a:rPr lang="mn-MN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Тухайн гүйцэтгэх захирлын мэдээлэл</a:t>
            </a:r>
            <a:r>
              <a:rPr lang="en-US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 </a:t>
            </a:r>
            <a:r>
              <a:rPr lang="mn-MN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</a:t>
            </a:r>
            <a:r>
              <a:rPr lang="en-US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mn-MN" sz="93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нь улсын бүртгэлийн мэдээллийн санд орсон байх шаардлагатай</a:t>
            </a:r>
            <a:endParaRPr lang="mn-MN" sz="9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hape 35"/>
          <p:cNvSpPr/>
          <p:nvPr/>
        </p:nvSpPr>
        <p:spPr>
          <a:xfrm>
            <a:off x="365760" y="9601200"/>
            <a:ext cx="6830568" cy="0"/>
          </a:xfrm>
          <a:prstGeom prst="line">
            <a:avLst/>
          </a:prstGeom>
          <a:noFill/>
          <a:ln w="9525">
            <a:solidFill>
              <a:srgbClr val="D8DE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6"/>
          <p:cNvSpPr txBox="1"/>
          <p:nvPr/>
        </p:nvSpPr>
        <p:spPr>
          <a:xfrm>
            <a:off x="365760" y="9710928"/>
            <a:ext cx="68305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Лавлагаа, мэдээлэл: </a:t>
            </a:r>
            <a:endParaRPr lang="mn-MN" sz="950" b="1" dirty="0">
              <a:solidFill>
                <a:srgbClr val="1F38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95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Гадаадын хөрөнгө оруулагчдад зориулсан “Нэг цэгийн үйлчилгээний төв”  —  75551717 (0), 77001717 (0)</a:t>
            </a:r>
            <a:endParaRPr lang="en-US" sz="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865611-334B-BDE7-3E35-EC02B94AB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oster/logo_watermark2.png">
            <a:extLst>
              <a:ext uri="{FF2B5EF4-FFF2-40B4-BE49-F238E27FC236}">
                <a16:creationId xmlns:a16="http://schemas.microsoft.com/office/drawing/2014/main" id="{77D3CD6E-4E40-7F62-7030-236847DD1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05840" y="4480560"/>
            <a:ext cx="9601200" cy="3772814"/>
          </a:xfrm>
          <a:prstGeom prst="rect">
            <a:avLst/>
          </a:prstGeom>
        </p:spPr>
      </p:pic>
      <p:pic>
        <p:nvPicPr>
          <p:cNvPr id="3" name="Image 1" descr="/home/claude/logo.png">
            <a:extLst>
              <a:ext uri="{FF2B5EF4-FFF2-40B4-BE49-F238E27FC236}">
                <a16:creationId xmlns:a16="http://schemas.microsoft.com/office/drawing/2014/main" id="{31BEDE2D-5849-9AA6-7BB3-9664B5242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6644" y="256032"/>
            <a:ext cx="1828800" cy="717804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D1C09B66-32AB-2809-5F11-23D2BD656D93}"/>
              </a:ext>
            </a:extLst>
          </p:cNvPr>
          <p:cNvSpPr txBox="1"/>
          <p:nvPr/>
        </p:nvSpPr>
        <p:spPr>
          <a:xfrm>
            <a:off x="457200" y="987552"/>
            <a:ext cx="66476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8B1E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EXECUTING AGENCY 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71DBAD4A-FC5A-AD03-5824-6F1519027442}"/>
              </a:ext>
            </a:extLst>
          </p:cNvPr>
          <p:cNvSpPr txBox="1"/>
          <p:nvPr/>
        </p:nvSpPr>
        <p:spPr>
          <a:xfrm>
            <a:off x="457200" y="1170432"/>
            <a:ext cx="66476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8B1E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“INVESTMENT AND TRADE AGENCY”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8645BCDD-5B3B-7E17-47C6-1C2AB7AE74F8}"/>
              </a:ext>
            </a:extLst>
          </p:cNvPr>
          <p:cNvSpPr txBox="1"/>
          <p:nvPr/>
        </p:nvSpPr>
        <p:spPr>
          <a:xfrm>
            <a:off x="365760" y="1444752"/>
            <a:ext cx="683056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INVESTOR CERTIFICATE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D7675D9C-8393-9972-40D6-FE51BB8DC9A6}"/>
              </a:ext>
            </a:extLst>
          </p:cNvPr>
          <p:cNvSpPr txBox="1"/>
          <p:nvPr/>
        </p:nvSpPr>
        <p:spPr>
          <a:xfrm>
            <a:off x="365760" y="1883664"/>
            <a:ext cx="6830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246880FF-5D77-6A57-C6B1-A19F2D2C72AF}"/>
              </a:ext>
            </a:extLst>
          </p:cNvPr>
          <p:cNvSpPr/>
          <p:nvPr/>
        </p:nvSpPr>
        <p:spPr>
          <a:xfrm>
            <a:off x="365760" y="2286000"/>
            <a:ext cx="6830568" cy="960120"/>
          </a:xfrm>
          <a:prstGeom prst="roundRect">
            <a:avLst>
              <a:gd name="adj" fmla="val 7619"/>
            </a:avLst>
          </a:prstGeom>
          <a:solidFill>
            <a:srgbClr val="F4F6FB">
              <a:alpha val="82000"/>
            </a:srgbClr>
          </a:solidFill>
          <a:ln w="9525">
            <a:solidFill>
              <a:srgbClr val="D8DEEA"/>
            </a:solidFill>
            <a:prstDash val="solid"/>
          </a:ln>
          <a:effectLst>
            <a:outerShdw blurRad="50800" dist="12700" dir="5400000" algn="bl" rotWithShape="0">
              <a:srgbClr val="888888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20C9E227-8B5B-FAF9-CBF1-4DC715FB22B4}"/>
              </a:ext>
            </a:extLst>
          </p:cNvPr>
          <p:cNvSpPr txBox="1"/>
          <p:nvPr/>
        </p:nvSpPr>
        <p:spPr>
          <a:xfrm>
            <a:off x="548640" y="2359152"/>
            <a:ext cx="6464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 Certificate </a:t>
            </a: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B3C7DECB-EB89-BCD3-42B8-C84376DDBF44}"/>
              </a:ext>
            </a:extLst>
          </p:cNvPr>
          <p:cNvSpPr txBox="1"/>
          <p:nvPr/>
        </p:nvSpPr>
        <p:spPr>
          <a:xfrm>
            <a:off x="548640" y="2596896"/>
            <a:ext cx="6464808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95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The Investment and Trade Agency issues this certificate to investors, executive management and representatives of foreign-invested business entities. Foreign investors can use this certificate to apply for Mongolian visas and residence permits at the Mongolia Immigration Agency.</a:t>
            </a:r>
            <a:endParaRPr lang="en-US" sz="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35338DEC-4B9C-1770-036F-79AE24E2D120}"/>
              </a:ext>
            </a:extLst>
          </p:cNvPr>
          <p:cNvSpPr/>
          <p:nvPr/>
        </p:nvSpPr>
        <p:spPr>
          <a:xfrm>
            <a:off x="365760" y="3401568"/>
            <a:ext cx="6830568" cy="2148840"/>
          </a:xfrm>
          <a:prstGeom prst="roundRect">
            <a:avLst>
              <a:gd name="adj" fmla="val 3404"/>
            </a:avLst>
          </a:prstGeom>
          <a:solidFill>
            <a:srgbClr val="F4F6FB">
              <a:alpha val="82000"/>
            </a:srgbClr>
          </a:solidFill>
          <a:ln w="9525">
            <a:solidFill>
              <a:srgbClr val="D8DEEA"/>
            </a:solidFill>
            <a:prstDash val="solid"/>
          </a:ln>
          <a:effectLst>
            <a:outerShdw blurRad="50800" dist="12700" dir="5400000" algn="bl" rotWithShape="0">
              <a:srgbClr val="888888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866F8CED-DC0C-9F8A-0E04-D25F2EF94792}"/>
              </a:ext>
            </a:extLst>
          </p:cNvPr>
          <p:cNvSpPr txBox="1"/>
          <p:nvPr/>
        </p:nvSpPr>
        <p:spPr>
          <a:xfrm>
            <a:off x="548640" y="3474720"/>
            <a:ext cx="6464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Steps to access service</a:t>
            </a: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96449F6B-45B5-29DE-558B-435B0D9D688D}"/>
              </a:ext>
            </a:extLst>
          </p:cNvPr>
          <p:cNvSpPr txBox="1"/>
          <p:nvPr/>
        </p:nvSpPr>
        <p:spPr>
          <a:xfrm>
            <a:off x="594360" y="3785616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0BBE827C-19B7-D8CB-5F16-4268577C1D43}"/>
              </a:ext>
            </a:extLst>
          </p:cNvPr>
          <p:cNvSpPr txBox="1"/>
          <p:nvPr/>
        </p:nvSpPr>
        <p:spPr>
          <a:xfrm>
            <a:off x="923544" y="3799332"/>
            <a:ext cx="2779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Log in to the E-Business.mn system and click the " Service" button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84DF8986-F460-70B1-1BEC-04A0A03BA47E}"/>
              </a:ext>
            </a:extLst>
          </p:cNvPr>
          <p:cNvSpPr txBox="1"/>
          <p:nvPr/>
        </p:nvSpPr>
        <p:spPr>
          <a:xfrm>
            <a:off x="594360" y="4206240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438FF0F6-24EF-6754-96AB-A84018D74DF8}"/>
              </a:ext>
            </a:extLst>
          </p:cNvPr>
          <p:cNvSpPr txBox="1"/>
          <p:nvPr/>
        </p:nvSpPr>
        <p:spPr>
          <a:xfrm>
            <a:off x="923544" y="4224527"/>
            <a:ext cx="2779776" cy="3108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"Type "Foreign Investor Certificate" in the service search section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836945C1-B99A-DDB0-06F9-D2532079B81D}"/>
              </a:ext>
            </a:extLst>
          </p:cNvPr>
          <p:cNvSpPr txBox="1"/>
          <p:nvPr/>
        </p:nvSpPr>
        <p:spPr>
          <a:xfrm>
            <a:off x="594360" y="4626864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C88CFE70-182F-1C57-BC4C-CD61929B4B68}"/>
              </a:ext>
            </a:extLst>
          </p:cNvPr>
          <p:cNvSpPr txBox="1"/>
          <p:nvPr/>
        </p:nvSpPr>
        <p:spPr>
          <a:xfrm>
            <a:off x="923544" y="4658868"/>
            <a:ext cx="2779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Select the "Foreign Investor Certificate" service</a:t>
            </a:r>
            <a:r>
              <a:rPr lang="mn-MN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7D981AE9-9DE7-E30A-C119-58B217A20BD8}"/>
              </a:ext>
            </a:extLst>
          </p:cNvPr>
          <p:cNvSpPr txBox="1"/>
          <p:nvPr/>
        </p:nvSpPr>
        <p:spPr>
          <a:xfrm>
            <a:off x="594360" y="5047488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3B024428-6056-7580-D3E4-BD0208781C7E}"/>
              </a:ext>
            </a:extLst>
          </p:cNvPr>
          <p:cNvSpPr txBox="1"/>
          <p:nvPr/>
        </p:nvSpPr>
        <p:spPr>
          <a:xfrm>
            <a:off x="941303" y="5099410"/>
            <a:ext cx="281217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Verify the </a:t>
            </a:r>
            <a:r>
              <a:rPr lang="mn-MN" sz="900" b="1" dirty="0">
                <a:latin typeface="Arial" panose="020B0604020202020204" pitchFamily="34" charset="0"/>
                <a:cs typeface="Arial" panose="020B0604020202020204" pitchFamily="34" charset="0"/>
              </a:rPr>
              <a:t>ХУР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 system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 data and create a request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5A72E180-8962-6749-09DB-0972DE70ECF9}"/>
              </a:ext>
            </a:extLst>
          </p:cNvPr>
          <p:cNvSpPr txBox="1"/>
          <p:nvPr/>
        </p:nvSpPr>
        <p:spPr>
          <a:xfrm>
            <a:off x="3950208" y="3785616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3D36554C-79C6-427C-A5A1-A1C87140575E}"/>
              </a:ext>
            </a:extLst>
          </p:cNvPr>
          <p:cNvSpPr txBox="1"/>
          <p:nvPr/>
        </p:nvSpPr>
        <p:spPr>
          <a:xfrm>
            <a:off x="4261104" y="3845052"/>
            <a:ext cx="27797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Fill out the form (select your job position correctly)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19">
            <a:extLst>
              <a:ext uri="{FF2B5EF4-FFF2-40B4-BE49-F238E27FC236}">
                <a16:creationId xmlns:a16="http://schemas.microsoft.com/office/drawing/2014/main" id="{91612AD1-8F4E-385A-32ED-F590F89352F9}"/>
              </a:ext>
            </a:extLst>
          </p:cNvPr>
          <p:cNvSpPr txBox="1"/>
          <p:nvPr/>
        </p:nvSpPr>
        <p:spPr>
          <a:xfrm>
            <a:off x="3950208" y="4206240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4AF27A83-F0AA-4439-92F0-5092A4B6C957}"/>
              </a:ext>
            </a:extLst>
          </p:cNvPr>
          <p:cNvSpPr txBox="1"/>
          <p:nvPr/>
        </p:nvSpPr>
        <p:spPr>
          <a:xfrm>
            <a:off x="4261104" y="4274820"/>
            <a:ext cx="2779776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Attach the required documents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E038E5C6-D14F-7258-FC08-0306C7F801B2}"/>
              </a:ext>
            </a:extLst>
          </p:cNvPr>
          <p:cNvSpPr txBox="1"/>
          <p:nvPr/>
        </p:nvSpPr>
        <p:spPr>
          <a:xfrm>
            <a:off x="3950208" y="4626864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537F5F83-33FB-BE53-72C4-D57E1D6E57DC}"/>
              </a:ext>
            </a:extLst>
          </p:cNvPr>
          <p:cNvSpPr txBox="1"/>
          <p:nvPr/>
        </p:nvSpPr>
        <p:spPr>
          <a:xfrm>
            <a:off x="4279392" y="4672584"/>
            <a:ext cx="27797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Fill in your contact information and submit the request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23">
            <a:extLst>
              <a:ext uri="{FF2B5EF4-FFF2-40B4-BE49-F238E27FC236}">
                <a16:creationId xmlns:a16="http://schemas.microsoft.com/office/drawing/2014/main" id="{F90BFBB2-1D5B-69AA-6E15-73344B8A67F6}"/>
              </a:ext>
            </a:extLst>
          </p:cNvPr>
          <p:cNvSpPr txBox="1"/>
          <p:nvPr/>
        </p:nvSpPr>
        <p:spPr>
          <a:xfrm>
            <a:off x="3950208" y="5047488"/>
            <a:ext cx="256032" cy="256032"/>
          </a:xfrm>
          <a:prstGeom prst="ellipse">
            <a:avLst/>
          </a:prstGeom>
          <a:solidFill>
            <a:srgbClr val="1F386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 24">
            <a:extLst>
              <a:ext uri="{FF2B5EF4-FFF2-40B4-BE49-F238E27FC236}">
                <a16:creationId xmlns:a16="http://schemas.microsoft.com/office/drawing/2014/main" id="{FF03402A-F959-B89F-39BE-1AA811AADB6D}"/>
              </a:ext>
            </a:extLst>
          </p:cNvPr>
          <p:cNvSpPr txBox="1"/>
          <p:nvPr/>
        </p:nvSpPr>
        <p:spPr>
          <a:xfrm>
            <a:off x="4279392" y="5029200"/>
            <a:ext cx="2779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Receive the result — processing time is 2 working days</a:t>
            </a:r>
            <a:endParaRPr lang="en-US" sz="8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hape 25">
            <a:extLst>
              <a:ext uri="{FF2B5EF4-FFF2-40B4-BE49-F238E27FC236}">
                <a16:creationId xmlns:a16="http://schemas.microsoft.com/office/drawing/2014/main" id="{080724B1-3BFE-2D3B-BCDE-FFD41767F34D}"/>
              </a:ext>
            </a:extLst>
          </p:cNvPr>
          <p:cNvSpPr/>
          <p:nvPr/>
        </p:nvSpPr>
        <p:spPr>
          <a:xfrm>
            <a:off x="365760" y="5669280"/>
            <a:ext cx="6830568" cy="1417320"/>
          </a:xfrm>
          <a:prstGeom prst="roundRect">
            <a:avLst>
              <a:gd name="adj" fmla="val 5161"/>
            </a:avLst>
          </a:prstGeom>
          <a:solidFill>
            <a:srgbClr val="F4F6FB">
              <a:alpha val="82000"/>
            </a:srgbClr>
          </a:solidFill>
          <a:ln w="9525">
            <a:solidFill>
              <a:srgbClr val="D8DEEA"/>
            </a:solidFill>
            <a:prstDash val="solid"/>
          </a:ln>
          <a:effectLst>
            <a:outerShdw blurRad="50800" dist="12700" dir="5400000" algn="bl" rotWithShape="0">
              <a:srgbClr val="888888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" name="Text 26">
            <a:extLst>
              <a:ext uri="{FF2B5EF4-FFF2-40B4-BE49-F238E27FC236}">
                <a16:creationId xmlns:a16="http://schemas.microsoft.com/office/drawing/2014/main" id="{07184271-1B81-8C43-6A97-5F12778680F5}"/>
              </a:ext>
            </a:extLst>
          </p:cNvPr>
          <p:cNvSpPr txBox="1"/>
          <p:nvPr/>
        </p:nvSpPr>
        <p:spPr>
          <a:xfrm>
            <a:off x="548640" y="5742432"/>
            <a:ext cx="6464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documents </a:t>
            </a:r>
            <a:endParaRPr lang="en-US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27">
            <a:extLst>
              <a:ext uri="{FF2B5EF4-FFF2-40B4-BE49-F238E27FC236}">
                <a16:creationId xmlns:a16="http://schemas.microsoft.com/office/drawing/2014/main" id="{66DCD2FC-F668-C56D-865F-785E2B436E68}"/>
              </a:ext>
            </a:extLst>
          </p:cNvPr>
          <p:cNvSpPr txBox="1"/>
          <p:nvPr/>
        </p:nvSpPr>
        <p:spPr>
          <a:xfrm>
            <a:off x="594360" y="6035040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buSzPct val="100000"/>
              <a:buChar char="▪"/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Take a clear photo of the passport info page and upload it as a PDF file</a:t>
            </a:r>
          </a:p>
        </p:txBody>
      </p:sp>
      <p:sp>
        <p:nvSpPr>
          <p:cNvPr id="32" name="Text 28">
            <a:extLst>
              <a:ext uri="{FF2B5EF4-FFF2-40B4-BE49-F238E27FC236}">
                <a16:creationId xmlns:a16="http://schemas.microsoft.com/office/drawing/2014/main" id="{BDC22F32-D79F-FEB9-4A27-5D3B55B766D4}"/>
              </a:ext>
            </a:extLst>
          </p:cNvPr>
          <p:cNvSpPr txBox="1"/>
          <p:nvPr/>
        </p:nvSpPr>
        <p:spPr>
          <a:xfrm>
            <a:off x="594360" y="6249924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buSzPct val="100000"/>
              <a:buChar char="▪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Upload the organization's bank statement for the last 6 months as a PDF file</a:t>
            </a:r>
            <a:endParaRPr lang="en-US" sz="9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29">
            <a:extLst>
              <a:ext uri="{FF2B5EF4-FFF2-40B4-BE49-F238E27FC236}">
                <a16:creationId xmlns:a16="http://schemas.microsoft.com/office/drawing/2014/main" id="{B70CCF9B-0BA4-158A-20B6-4EE0FA3CD857}"/>
              </a:ext>
            </a:extLst>
          </p:cNvPr>
          <p:cNvSpPr txBox="1"/>
          <p:nvPr/>
        </p:nvSpPr>
        <p:spPr>
          <a:xfrm>
            <a:off x="594360" y="6464808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buSzPct val="100000"/>
              <a:buChar char="▪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Upload social insurance reports (ND7, ND8) for the last 3 months as a PDF file</a:t>
            </a:r>
            <a:endParaRPr lang="en-US" sz="9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30">
            <a:extLst>
              <a:ext uri="{FF2B5EF4-FFF2-40B4-BE49-F238E27FC236}">
                <a16:creationId xmlns:a16="http://schemas.microsoft.com/office/drawing/2014/main" id="{758C27A8-3EAB-98EB-F7D4-74ABA9F07ACC}"/>
              </a:ext>
            </a:extLst>
          </p:cNvPr>
          <p:cNvSpPr txBox="1"/>
          <p:nvPr/>
        </p:nvSpPr>
        <p:spPr>
          <a:xfrm>
            <a:off x="594360" y="6679692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buSzPct val="100000"/>
              <a:buChar char="▪"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applying through a representative — upload the appointment order/decision as a PDF file</a:t>
            </a:r>
            <a:endParaRPr lang="en-US" sz="9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31">
            <a:extLst>
              <a:ext uri="{FF2B5EF4-FFF2-40B4-BE49-F238E27FC236}">
                <a16:creationId xmlns:a16="http://schemas.microsoft.com/office/drawing/2014/main" id="{0076FC7E-2B8A-C4DA-1BED-C674F5BE04EA}"/>
              </a:ext>
            </a:extLst>
          </p:cNvPr>
          <p:cNvSpPr txBox="1"/>
          <p:nvPr/>
        </p:nvSpPr>
        <p:spPr>
          <a:xfrm>
            <a:off x="594360" y="6839712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mn-MN" sz="82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900" i="1" dirty="0">
                <a:solidFill>
                  <a:srgbClr val="FF0000"/>
                </a:solidFill>
              </a:rPr>
              <a:t>Combine multi-page documents into a single PDF file (example: ND7 3 pages + ND8 2 pages = 1 PDF).</a:t>
            </a:r>
            <a:endParaRPr lang="en-US" sz="82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Shape 32">
            <a:extLst>
              <a:ext uri="{FF2B5EF4-FFF2-40B4-BE49-F238E27FC236}">
                <a16:creationId xmlns:a16="http://schemas.microsoft.com/office/drawing/2014/main" id="{BB82D5BC-03D3-88B6-5B1D-728320CB01DA}"/>
              </a:ext>
            </a:extLst>
          </p:cNvPr>
          <p:cNvSpPr/>
          <p:nvPr/>
        </p:nvSpPr>
        <p:spPr>
          <a:xfrm>
            <a:off x="365760" y="7242048"/>
            <a:ext cx="6830568" cy="1051560"/>
          </a:xfrm>
          <a:prstGeom prst="roundRect">
            <a:avLst>
              <a:gd name="adj" fmla="val 6957"/>
            </a:avLst>
          </a:prstGeom>
          <a:solidFill>
            <a:srgbClr val="FBF3E7">
              <a:alpha val="82000"/>
            </a:srgbClr>
          </a:solidFill>
          <a:ln w="9525">
            <a:solidFill>
              <a:srgbClr val="D8DEEA"/>
            </a:solidFill>
            <a:prstDash val="solid"/>
          </a:ln>
          <a:effectLst>
            <a:outerShdw blurRad="50800" dist="12700" dir="5400000" algn="bl" rotWithShape="0">
              <a:srgbClr val="888888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7" name="Image 2" descr="/home/claude/poster/qricon.png">
            <a:extLst>
              <a:ext uri="{FF2B5EF4-FFF2-40B4-BE49-F238E27FC236}">
                <a16:creationId xmlns:a16="http://schemas.microsoft.com/office/drawing/2014/main" id="{D0EF88C1-60E9-5740-0D17-E1E4A098E3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352" y="7406640"/>
            <a:ext cx="713232" cy="713232"/>
          </a:xfrm>
          <a:prstGeom prst="rect">
            <a:avLst/>
          </a:prstGeom>
        </p:spPr>
      </p:pic>
      <p:sp>
        <p:nvSpPr>
          <p:cNvPr id="38" name="Text 33">
            <a:extLst>
              <a:ext uri="{FF2B5EF4-FFF2-40B4-BE49-F238E27FC236}">
                <a16:creationId xmlns:a16="http://schemas.microsoft.com/office/drawing/2014/main" id="{FBB7FFC5-D420-E531-39BF-C3271A384453}"/>
              </a:ext>
            </a:extLst>
          </p:cNvPr>
          <p:cNvSpPr txBox="1"/>
          <p:nvPr/>
        </p:nvSpPr>
        <p:spPr>
          <a:xfrm>
            <a:off x="1371600" y="7360920"/>
            <a:ext cx="56692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QR Code — Protects Against Counterfeiting</a:t>
            </a:r>
            <a:endParaRPr lang="en-US" sz="115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 34">
            <a:extLst>
              <a:ext uri="{FF2B5EF4-FFF2-40B4-BE49-F238E27FC236}">
                <a16:creationId xmlns:a16="http://schemas.microsoft.com/office/drawing/2014/main" id="{063EE5AD-54DF-3FFA-62A1-E1EF1211E69C}"/>
              </a:ext>
            </a:extLst>
          </p:cNvPr>
          <p:cNvSpPr txBox="1"/>
          <p:nvPr/>
        </p:nvSpPr>
        <p:spPr>
          <a:xfrm>
            <a:off x="1371600" y="7607808"/>
            <a:ext cx="5669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05000"/>
              </a:lnSpc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Each certificate is issued with a unique QR code, making it virtually impossible to counterfeit. By scanning the QR code with a mobile phone camera, anyone, anywhere can instantly and conveniently verify the authenticity of the document.</a:t>
            </a:r>
            <a:endParaRPr lang="en-US" sz="9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Shape 37">
            <a:extLst>
              <a:ext uri="{FF2B5EF4-FFF2-40B4-BE49-F238E27FC236}">
                <a16:creationId xmlns:a16="http://schemas.microsoft.com/office/drawing/2014/main" id="{A38E802B-D73F-E226-54F6-24F685CE2624}"/>
              </a:ext>
            </a:extLst>
          </p:cNvPr>
          <p:cNvSpPr/>
          <p:nvPr/>
        </p:nvSpPr>
        <p:spPr>
          <a:xfrm>
            <a:off x="365760" y="8412480"/>
            <a:ext cx="6830568" cy="914400"/>
          </a:xfrm>
          <a:prstGeom prst="roundRect">
            <a:avLst>
              <a:gd name="adj" fmla="val 6957"/>
            </a:avLst>
          </a:prstGeom>
          <a:solidFill>
            <a:srgbClr val="F4F6FB">
              <a:alpha val="82000"/>
            </a:srgbClr>
          </a:solidFill>
          <a:ln w="9525">
            <a:solidFill>
              <a:srgbClr val="D8DEEA"/>
            </a:solidFill>
            <a:prstDash val="solid"/>
          </a:ln>
          <a:effectLst>
            <a:outerShdw blurRad="50800" dist="12700" dir="5400000" algn="bl" rotWithShape="0">
              <a:srgbClr val="888888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3" name="Text 38">
            <a:extLst>
              <a:ext uri="{FF2B5EF4-FFF2-40B4-BE49-F238E27FC236}">
                <a16:creationId xmlns:a16="http://schemas.microsoft.com/office/drawing/2014/main" id="{DCC6AA27-A8DA-A150-50AB-1C934BCED6B4}"/>
              </a:ext>
            </a:extLst>
          </p:cNvPr>
          <p:cNvSpPr txBox="1"/>
          <p:nvPr/>
        </p:nvSpPr>
        <p:spPr>
          <a:xfrm>
            <a:off x="548640" y="8485632"/>
            <a:ext cx="64648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Notes</a:t>
            </a:r>
            <a:endParaRPr lang="mn-MN" sz="115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39">
            <a:extLst>
              <a:ext uri="{FF2B5EF4-FFF2-40B4-BE49-F238E27FC236}">
                <a16:creationId xmlns:a16="http://schemas.microsoft.com/office/drawing/2014/main" id="{D94B4477-8043-166A-7241-D70BE95077F6}"/>
              </a:ext>
            </a:extLst>
          </p:cNvPr>
          <p:cNvSpPr txBox="1"/>
          <p:nvPr/>
        </p:nvSpPr>
        <p:spPr>
          <a:xfrm>
            <a:off x="594360" y="8778240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buSzPct val="100000"/>
              <a:buChar char="▪"/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Must log in using the digital signature under the Executive Director's name</a:t>
            </a:r>
            <a:endParaRPr lang="mn-MN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40">
            <a:extLst>
              <a:ext uri="{FF2B5EF4-FFF2-40B4-BE49-F238E27FC236}">
                <a16:creationId xmlns:a16="http://schemas.microsoft.com/office/drawing/2014/main" id="{58759567-74CF-239E-FA1D-F13D61FE2DD6}"/>
              </a:ext>
            </a:extLst>
          </p:cNvPr>
          <p:cNvSpPr txBox="1"/>
          <p:nvPr/>
        </p:nvSpPr>
        <p:spPr>
          <a:xfrm>
            <a:off x="594360" y="8993124"/>
            <a:ext cx="6400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buSzPct val="100000"/>
              <a:buChar char="▪"/>
            </a:pP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The Executive Director's information (F registration number) must be registered in the state registration database</a:t>
            </a:r>
            <a:endParaRPr lang="mn-MN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Shape 35">
            <a:extLst>
              <a:ext uri="{FF2B5EF4-FFF2-40B4-BE49-F238E27FC236}">
                <a16:creationId xmlns:a16="http://schemas.microsoft.com/office/drawing/2014/main" id="{CBD062C3-E8B2-D15B-9085-A7C180FE3382}"/>
              </a:ext>
            </a:extLst>
          </p:cNvPr>
          <p:cNvSpPr/>
          <p:nvPr/>
        </p:nvSpPr>
        <p:spPr>
          <a:xfrm>
            <a:off x="365760" y="9601200"/>
            <a:ext cx="6830568" cy="0"/>
          </a:xfrm>
          <a:prstGeom prst="line">
            <a:avLst/>
          </a:prstGeom>
          <a:noFill/>
          <a:ln w="9525">
            <a:solidFill>
              <a:srgbClr val="D8DEE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6">
            <a:extLst>
              <a:ext uri="{FF2B5EF4-FFF2-40B4-BE49-F238E27FC236}">
                <a16:creationId xmlns:a16="http://schemas.microsoft.com/office/drawing/2014/main" id="{BE6DD828-D2FC-67C0-855E-9A3EF07329AF}"/>
              </a:ext>
            </a:extLst>
          </p:cNvPr>
          <p:cNvSpPr txBox="1"/>
          <p:nvPr/>
        </p:nvSpPr>
        <p:spPr>
          <a:xfrm>
            <a:off x="365760" y="9710928"/>
            <a:ext cx="68305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Information: </a:t>
            </a:r>
            <a:endParaRPr lang="mn-MN" sz="950" b="1" dirty="0">
              <a:solidFill>
                <a:srgbClr val="1F38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950" b="1" dirty="0">
                <a:solidFill>
                  <a:srgbClr val="1F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"One-Stop Service Center for Foreign Investors" — 75551717 (0), 77001717 (0</a:t>
            </a:r>
            <a:r>
              <a:rPr lang="en-US" sz="1000" dirty="0"/>
              <a:t>)</a:t>
            </a:r>
            <a:endParaRPr lang="en-US" sz="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76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638</Words>
  <Application>Microsoft Office PowerPoint</Application>
  <PresentationFormat>Custom</PresentationFormat>
  <Paragraphs>72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Office Theme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Battuya Surmaadorj</cp:lastModifiedBy>
  <cp:revision>5</cp:revision>
  <dcterms:created xsi:type="dcterms:W3CDTF">2026-08-26T07:44:58Z</dcterms:created>
  <dcterms:modified xsi:type="dcterms:W3CDTF">2026-08-28T06:41:17Z</dcterms:modified>
</cp:coreProperties>
</file>